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1" r:id="rId5"/>
    <p:sldId id="262" r:id="rId6"/>
    <p:sldId id="277" r:id="rId7"/>
    <p:sldId id="278" r:id="rId8"/>
    <p:sldId id="264" r:id="rId9"/>
    <p:sldId id="266" r:id="rId10"/>
    <p:sldId id="265" r:id="rId11"/>
    <p:sldId id="269" r:id="rId12"/>
    <p:sldId id="267" r:id="rId13"/>
    <p:sldId id="270" r:id="rId14"/>
    <p:sldId id="268" r:id="rId15"/>
    <p:sldId id="280" r:id="rId16"/>
    <p:sldId id="285" r:id="rId17"/>
    <p:sldId id="271" r:id="rId18"/>
    <p:sldId id="281" r:id="rId19"/>
    <p:sldId id="284" r:id="rId20"/>
    <p:sldId id="279" r:id="rId21"/>
    <p:sldId id="25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CB5"/>
    <a:srgbClr val="FFFFFF"/>
    <a:srgbClr val="11B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LAMY" userId="e48c854f-431f-43eb-bbee-3fee6ef8a469" providerId="ADAL" clId="{264DDC75-D116-42C5-9B99-2CC72A47EFD3}"/>
    <pc:docChg chg="modSld">
      <pc:chgData name="Virginie LAMY" userId="e48c854f-431f-43eb-bbee-3fee6ef8a469" providerId="ADAL" clId="{264DDC75-D116-42C5-9B99-2CC72A47EFD3}" dt="2025-05-22T11:36:27.442" v="0" actId="20577"/>
      <pc:docMkLst>
        <pc:docMk/>
      </pc:docMkLst>
      <pc:sldChg chg="modSp mod">
        <pc:chgData name="Virginie LAMY" userId="e48c854f-431f-43eb-bbee-3fee6ef8a469" providerId="ADAL" clId="{264DDC75-D116-42C5-9B99-2CC72A47EFD3}" dt="2025-05-22T11:36:27.442" v="0" actId="20577"/>
        <pc:sldMkLst>
          <pc:docMk/>
          <pc:sldMk cId="2053187952" sldId="259"/>
        </pc:sldMkLst>
        <pc:spChg chg="mod">
          <ac:chgData name="Virginie LAMY" userId="e48c854f-431f-43eb-bbee-3fee6ef8a469" providerId="ADAL" clId="{264DDC75-D116-42C5-9B99-2CC72A47EFD3}" dt="2025-05-22T11:36:27.442" v="0" actId="20577"/>
          <ac:spMkLst>
            <pc:docMk/>
            <pc:sldMk cId="2053187952" sldId="259"/>
            <ac:spMk id="6" creationId="{97505A26-19B7-7C6F-4692-6A4EA9F70CE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99BAD-2D5D-5F53-4599-41BA6B6F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C09D4E-841F-9C36-8A24-476C8A681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DD478-8F47-80AE-2FEF-AB5809A3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77BE9-4B9C-7DEA-296D-D7F3ECE7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F5A9AA-6DBE-B9BA-C4CB-2480C082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66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B40C3-F61D-2F30-B284-B3A90455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3810D0-10AF-015B-CD81-329C153F4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07405-1BDB-A5A0-FA36-30064CFB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7673C-2BC7-7AEF-1544-EF2F185B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2A6CC-A471-BF25-7D5E-481623A0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3E4BEF-A7FB-EE0F-0E91-868DD2607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0ABE8-8D64-3B5B-8B27-7CDCEDC92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6F9C50-3BB5-6B42-5CAA-EAE1C7F3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55BCBC-9649-1ED2-1457-C658AFD7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A9104-C4E3-9280-74E5-F919026E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75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B87D9-F8E1-0F58-C98E-102B6AD9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95992-2BF5-E52E-C494-3C6189B3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20193-90FD-E043-8641-F1C604B2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98DCF5-A34A-25A2-C101-B8826835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755C7-BA22-C8FF-D62C-7DFCB5C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texte, Police, carte de visite, logo&#10;&#10;Le contenu généré par l’IA peut être incorrect.">
            <a:extLst>
              <a:ext uri="{FF2B5EF4-FFF2-40B4-BE49-F238E27FC236}">
                <a16:creationId xmlns:a16="http://schemas.microsoft.com/office/drawing/2014/main" id="{7BF7592C-A781-159B-11C1-5C63CBF87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82918"/>
            <a:ext cx="1262561" cy="6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0F5CF-F9A3-2DC1-44FA-90506606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CF3F30-182E-8B1C-AE9B-3EFD087EF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28C019-6A8A-F463-BAB0-D2483A32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748DC-F27F-BF2F-706B-5394DD3D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E26360-ECA4-0669-EDD1-72654522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4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38D9D-DC16-2D45-1C10-84797C82E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800" b="1"/>
            </a:lvl1pPr>
          </a:lstStyle>
          <a:p>
            <a:r>
              <a:rPr lang="fr-FR" dirty="0"/>
              <a:t>         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90591B-B44D-6DCB-8874-D885F2F09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BAB4B-DEEB-5800-4CCE-EBEBCF12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CC965D-FABB-BB6F-F34F-A499ED7C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408F4-ED51-EC86-3597-3279905B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2252B5-2B40-69C7-DA89-D8E5DDB2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3AD221C2-AD37-30C3-03FD-6D48425AC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094918" y="681037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A76C8-CA5F-D549-71B9-152669F8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AB9483-60B9-76D1-96C3-018F875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FD97D8-A0D2-B844-7220-7451F71AA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3DAB90-9F59-7411-229F-D4E6DC8CD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DFA56D-6993-EBF7-1DFF-A090B6FAE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3EADDF-0EA8-B1F1-EBB3-38BDE0E1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63B5D8-C144-34A7-D3CF-F29D3850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12F726-55C0-79E6-4FF1-580BE297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84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3FA4F-4365-7026-4F75-BBFF3EEA0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          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6DFD8D-EBE0-ECF1-6E74-CE73495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094772-AFAA-1895-AB65-4D925971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3F45C5-0EEF-A154-84D9-8942B3F5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891E3-9B2C-F1CD-FDE1-88EA4E4F5CFF}"/>
              </a:ext>
            </a:extLst>
          </p:cNvPr>
          <p:cNvSpPr/>
          <p:nvPr userDrawn="1"/>
        </p:nvSpPr>
        <p:spPr>
          <a:xfrm>
            <a:off x="2067560" y="5611807"/>
            <a:ext cx="7686039" cy="970280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7" name="Image 6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0236B22-0081-CB3A-844C-516B54FA0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094918" y="681037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ECBC41-3A9A-2F6A-D41C-1EA1EA78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C91B60-B717-6DC0-9111-1AE44961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CB7EC0-25E2-0EE0-1D27-172DD13C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6751C-BE23-6C84-1F9C-37737456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B520E5-26DF-CA52-4C5E-5798065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02A529-23DD-B556-3D4C-91BE5C92C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F331B9-9C56-14CD-D3D5-3D7962F1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352F6D-3167-1BD8-CA78-91F6220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7F352B-C267-C72B-A82B-60054262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5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7D98-C7A5-7863-8D08-7D3F5524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C8F4A8-9733-ECAD-A9C5-A4DC64428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BBBCAA-9AE4-6080-7057-221D16586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D1B64B-8E27-06CC-CE92-9DFA664E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32BA2-8A6D-7060-A652-990398BE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5530BC-AE6C-BB37-88C1-4FD44936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49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8B7709-C8B9-3BA9-B922-633E2870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055BA4-7B89-488B-E29E-23AC6E9C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B65F20-E538-E362-11FA-F5865839C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B4995-1D97-446F-81A5-860BF79654A6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AB7F51-3A17-5441-AEF8-8782F98AB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D6114-E1B7-90EE-1839-F6FB0B1D5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1C56C8-3FC5-4CD2-AA65-D7224BB15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3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rldefense.com/v3/__https:/www.moncompteformation.gouv.fr/espace-prive/html/*/formation/recherche/19421879800016_MasterMSOPS/19421879800016_Master_MS__;Iw!!LUczA2Q!8wP2XmsE3LxCd3p0FVVsvlYDUXlrN48q41GIRMhfjaAm8YCXlqLy4OB_uzzlVEXwzZI0028olKhJDIfU6bT2SaIPmOdl$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lamy@en3s.f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.en3s.fr/inscriptionMasterDroitSocial/186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3s.fr/restauration-et-hebergemen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0D2B597C-5E9B-A0B1-0F6D-1B548E1A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9" b="28665"/>
          <a:stretch/>
        </p:blipFill>
        <p:spPr>
          <a:xfrm>
            <a:off x="-42531" y="-159488"/>
            <a:ext cx="12192001" cy="58745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3E9AA5-55C4-E4BB-C3D7-67C712E3518D}"/>
              </a:ext>
            </a:extLst>
          </p:cNvPr>
          <p:cNvSpPr txBox="1"/>
          <p:nvPr/>
        </p:nvSpPr>
        <p:spPr>
          <a:xfrm>
            <a:off x="1213222" y="855461"/>
            <a:ext cx="79367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 DROIT SOCIAL</a:t>
            </a:r>
          </a:p>
          <a:p>
            <a:pPr algn="ctr"/>
            <a:r>
              <a:rPr lang="fr-FR" sz="3600" b="1" i="0" u="none" strike="noStrike" baseline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Parcours manager stratégique des organismes de protection sociale</a:t>
            </a:r>
          </a:p>
          <a:p>
            <a:pPr algn="ctr"/>
            <a:r>
              <a:rPr lang="fr-FR" sz="66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FAQ</a:t>
            </a:r>
            <a:endParaRPr lang="fr-FR" sz="6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2E6D36-8BF0-1D4B-9A89-1780BBF4B355}"/>
              </a:ext>
            </a:extLst>
          </p:cNvPr>
          <p:cNvSpPr txBox="1"/>
          <p:nvPr/>
        </p:nvSpPr>
        <p:spPr>
          <a:xfrm>
            <a:off x="330720" y="47765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1" i="0" u="sng" strike="noStrik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2025-2026</a:t>
            </a:r>
            <a:endParaRPr lang="fr-FR" sz="3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 descr="Une image contenant Graphique, graphism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19155C9-F370-8C01-DC09-F14CEA2F4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48" y="6279740"/>
            <a:ext cx="1522483" cy="239554"/>
          </a:xfrm>
          <a:prstGeom prst="rect">
            <a:avLst/>
          </a:prstGeom>
        </p:spPr>
      </p:pic>
      <p:pic>
        <p:nvPicPr>
          <p:cNvPr id="1026" name="Picture 2" descr="Faculté de droit et science politique">
            <a:extLst>
              <a:ext uri="{FF2B5EF4-FFF2-40B4-BE49-F238E27FC236}">
                <a16:creationId xmlns:a16="http://schemas.microsoft.com/office/drawing/2014/main" id="{7DF6DF11-2180-7D98-AE33-6EBE3FFE5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34" y="6127267"/>
            <a:ext cx="2091763" cy="4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Une image contenant texte, Police, carte de visite, logo&#10;&#10;Le contenu généré par l’IA peut être incorrect.">
            <a:extLst>
              <a:ext uri="{FF2B5EF4-FFF2-40B4-BE49-F238E27FC236}">
                <a16:creationId xmlns:a16="http://schemas.microsoft.com/office/drawing/2014/main" id="{CAC85784-627A-4AD4-031D-1259FE52C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01" y="6043380"/>
            <a:ext cx="1262561" cy="6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9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BD5D4-0528-4485-D958-55E3D48B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406063"/>
            <a:ext cx="10515600" cy="1325563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pré-séminaire de rentrée</a:t>
            </a:r>
            <a:br>
              <a:rPr lang="fr-F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4A4771-331A-FD47-3027-41F16FD8C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4155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/>
              <a:t>Dois-je m’inquiéter si je n’ai pas de nouvelles de la part de l’EN3S après acceptation de mon dossier ? </a:t>
            </a:r>
          </a:p>
          <a:p>
            <a:pPr marL="0" indent="0">
              <a:buNone/>
            </a:pPr>
            <a:r>
              <a:rPr lang="fr-FR" sz="2200" dirty="0"/>
              <a:t>Pour rappel, les résultats de la commission d’évaluation sont proclamés fin juillet. </a:t>
            </a:r>
          </a:p>
          <a:p>
            <a:pPr marL="0" indent="0">
              <a:buNone/>
            </a:pPr>
            <a:r>
              <a:rPr lang="fr-FR" sz="2200" dirty="0"/>
              <a:t>En septembre, une communication auprès des RH concernées, est effectuée afin d’expliquer le process pour activer les comptes CPF de leur collaborateur.</a:t>
            </a:r>
          </a:p>
          <a:p>
            <a:pPr marL="0" indent="0">
              <a:buNone/>
            </a:pPr>
            <a:r>
              <a:rPr lang="fr-FR" sz="2200" dirty="0"/>
              <a:t>Les convocations pour le séminaire de rentrée sont envoyées fin septembre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14923B5A-7748-2400-B0BE-3EF9BED4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31782" y="391436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0A6E7B-A933-6467-614C-7F857BC2EBAE}"/>
              </a:ext>
            </a:extLst>
          </p:cNvPr>
          <p:cNvSpPr/>
          <p:nvPr/>
        </p:nvSpPr>
        <p:spPr>
          <a:xfrm>
            <a:off x="1897332" y="4430976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 partir du moment où vous avez reçu un mail qui vous confirme que votre candidature a été retenue, vous êtes officiellement inscrit au master MSOPS</a:t>
            </a:r>
          </a:p>
        </p:txBody>
      </p:sp>
      <p:pic>
        <p:nvPicPr>
          <p:cNvPr id="7" name="Image 6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DDEC16FC-77DA-01F6-E697-BCB8BA011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0" y="148731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F359B-1EB4-F29E-E9F8-F9354316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484" y="155664"/>
            <a:ext cx="10515600" cy="1325563"/>
          </a:xfrm>
        </p:spPr>
        <p:txBody>
          <a:bodyPr/>
          <a:lstStyle/>
          <a:p>
            <a:r>
              <a:rPr lang="fr-FR" b="1" dirty="0"/>
              <a:t>Financement 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28453-952A-38B6-E2D1-D70EDAD91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Comment je peux financer mon master ? </a:t>
            </a:r>
          </a:p>
          <a:p>
            <a:pPr marL="0" indent="0">
              <a:buNone/>
            </a:pPr>
            <a:r>
              <a:rPr lang="fr-FR" sz="2000" dirty="0"/>
              <a:t>2 options vous sont proposées </a:t>
            </a:r>
            <a:r>
              <a:rPr lang="fr-FR" sz="24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0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1" dirty="0"/>
              <a:t>Via le Plan de Gestion des Compétences de votre organisme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1" dirty="0"/>
              <a:t>Via votre CPF*</a:t>
            </a:r>
          </a:p>
          <a:p>
            <a:pPr marL="457200" lvl="1" indent="0">
              <a:buNone/>
            </a:pPr>
            <a:r>
              <a:rPr lang="fr-FR" dirty="0"/>
              <a:t>	*</a:t>
            </a:r>
            <a:r>
              <a:rPr lang="fr-FR" sz="1800" dirty="0"/>
              <a:t>Compte Professionnel de Formation</a:t>
            </a:r>
          </a:p>
          <a:p>
            <a:pPr lvl="1"/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D8E149B7-B93E-B9FD-227F-DE4B0178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423970" y="379819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666BAF-6A45-215E-FC90-1FF81EFB68C2}"/>
              </a:ext>
            </a:extLst>
          </p:cNvPr>
          <p:cNvSpPr/>
          <p:nvPr/>
        </p:nvSpPr>
        <p:spPr>
          <a:xfrm>
            <a:off x="1437361" y="3804751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Il n’est pas possible de changer de modalité de financement en cours de formation</a:t>
            </a:r>
          </a:p>
          <a:p>
            <a:r>
              <a:rPr lang="fr-FR" dirty="0"/>
              <a:t>Il n’est pas possible de cumuler les deux options</a:t>
            </a:r>
          </a:p>
        </p:txBody>
      </p:sp>
      <p:pic>
        <p:nvPicPr>
          <p:cNvPr id="7" name="Image 6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FE8E6AFC-6512-89CA-C6E0-F2D666B04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33917" y="183716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6E082-7D4B-CD16-48E0-BE2763F4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1C58B1-9F4A-D1A3-F028-33C7384F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74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Abondement employeur, de quoi parle-t-on ? </a:t>
            </a:r>
          </a:p>
          <a:p>
            <a:pPr marL="0" indent="0">
              <a:buNone/>
            </a:pPr>
            <a:r>
              <a:rPr lang="fr-FR" sz="2000" dirty="0"/>
              <a:t>Votre employeur à possibilité de participer au financement de votre formation en vous octroyant une dotation volontaire venant compléter les plans de financement suivants : </a:t>
            </a:r>
          </a:p>
          <a:p>
            <a:pPr lvl="2"/>
            <a:endParaRPr lang="fr-FR" dirty="0"/>
          </a:p>
          <a:p>
            <a:pPr lvl="2"/>
            <a:r>
              <a:rPr lang="fr-FR" u="sng" dirty="0"/>
              <a:t>plan conventionnel </a:t>
            </a:r>
            <a:r>
              <a:rPr lang="fr-FR" dirty="0"/>
              <a:t>des </a:t>
            </a:r>
            <a:r>
              <a:rPr lang="fr-FR" b="1" dirty="0"/>
              <a:t>organismes du régime général </a:t>
            </a:r>
            <a:r>
              <a:rPr lang="fr-FR" dirty="0"/>
              <a:t>qui s’élève à </a:t>
            </a:r>
            <a:r>
              <a:rPr lang="fr-FR" b="1" dirty="0"/>
              <a:t>2400€</a:t>
            </a:r>
          </a:p>
          <a:p>
            <a:pPr lvl="2"/>
            <a:r>
              <a:rPr lang="fr-FR" u="sng" dirty="0"/>
              <a:t>plan complémentaire </a:t>
            </a:r>
            <a:r>
              <a:rPr lang="fr-FR" dirty="0"/>
              <a:t>pour </a:t>
            </a:r>
            <a:r>
              <a:rPr lang="fr-FR" b="1" dirty="0"/>
              <a:t>les organismes de la branche maladie </a:t>
            </a:r>
            <a:r>
              <a:rPr lang="fr-FR" dirty="0"/>
              <a:t>qui s’élève à </a:t>
            </a:r>
            <a:r>
              <a:rPr lang="fr-FR" b="1" dirty="0"/>
              <a:t>1500€</a:t>
            </a:r>
          </a:p>
          <a:p>
            <a:pPr marL="457200" lvl="1" indent="0">
              <a:buNone/>
            </a:pPr>
            <a:endParaRPr lang="fr-FR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5D965A0-2826-A4EF-8402-5EA6743E9468}"/>
              </a:ext>
            </a:extLst>
          </p:cNvPr>
          <p:cNvSpPr txBox="1">
            <a:spLocks/>
          </p:cNvSpPr>
          <p:nvPr/>
        </p:nvSpPr>
        <p:spPr>
          <a:xfrm>
            <a:off x="990600" y="379753"/>
            <a:ext cx="10515600" cy="1061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Gestion des Compétences</a:t>
            </a:r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29FE6-5769-D04C-0390-7223343BDF5F}"/>
              </a:ext>
            </a:extLst>
          </p:cNvPr>
          <p:cNvSpPr/>
          <p:nvPr/>
        </p:nvSpPr>
        <p:spPr>
          <a:xfrm>
            <a:off x="2347744" y="4209304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14E796D5-2B65-C5C8-80C0-CF00B019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45142" y="365125"/>
            <a:ext cx="645458" cy="677409"/>
          </a:xfrm>
          <a:prstGeom prst="rect">
            <a:avLst/>
          </a:prstGeom>
        </p:spPr>
      </p:pic>
      <p:pic>
        <p:nvPicPr>
          <p:cNvPr id="7" name="Image 6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5654B118-FF3C-47E4-CB84-166A6462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50182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D6613-AECB-9D2B-E883-007EDD6D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946"/>
            <a:ext cx="10515600" cy="1325563"/>
          </a:xfrm>
        </p:spPr>
        <p:txBody>
          <a:bodyPr/>
          <a:lstStyle/>
          <a:p>
            <a:r>
              <a:rPr lang="fr-FR" b="1" dirty="0"/>
              <a:t>  Compte Professionnel de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6E0BA-6881-DD86-6CA8-69655984F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50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b="1" dirty="0"/>
              <a:t>C’est quoi le CPF ? </a:t>
            </a:r>
          </a:p>
          <a:p>
            <a:pPr marL="0" indent="0">
              <a:buNone/>
            </a:pPr>
            <a:r>
              <a:rPr lang="fr-FR" sz="2200" dirty="0"/>
              <a:t>Pour rappel chaque année, un salarié bénéficie d’un montant de </a:t>
            </a:r>
            <a:r>
              <a:rPr lang="fr-FR" sz="2200" b="1" dirty="0"/>
              <a:t>500€ </a:t>
            </a:r>
            <a:r>
              <a:rPr lang="fr-FR" sz="2200" dirty="0"/>
              <a:t>(</a:t>
            </a:r>
            <a:r>
              <a:rPr lang="fr-FR" sz="2200" b="1" u="sng" dirty="0"/>
              <a:t>800€ </a:t>
            </a:r>
            <a:r>
              <a:rPr lang="fr-FR" sz="2200" dirty="0"/>
              <a:t>dans le cas de salarié en situation de handicap) qui est cumulé sur son compte CPF</a:t>
            </a:r>
          </a:p>
          <a:p>
            <a:pPr marL="0" indent="0">
              <a:buNone/>
            </a:pPr>
            <a:r>
              <a:rPr lang="fr-FR" sz="2200" dirty="0"/>
              <a:t>L’abondement se fait automatiquement en début d’année civile via la Caisse des dépôts et consignation</a:t>
            </a:r>
          </a:p>
          <a:p>
            <a:pPr marL="0" indent="0">
              <a:buNone/>
            </a:pPr>
            <a:r>
              <a:rPr lang="fr-FR" sz="2200" dirty="0"/>
              <a:t>Dans le cadre du financement d’une formation qualifiante, il est possible de mobiliser son CPF à hauteur de </a:t>
            </a:r>
            <a:r>
              <a:rPr lang="fr-FR" sz="2200" b="1" dirty="0"/>
              <a:t>5000€ maximum /</a:t>
            </a:r>
            <a:r>
              <a:rPr lang="fr-FR" sz="2200" dirty="0"/>
              <a:t>formation.</a:t>
            </a:r>
            <a:endParaRPr lang="fr-FR" sz="2200" dirty="0">
              <a:highlight>
                <a:srgbClr val="FFFF00"/>
              </a:highlight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/>
              <a:t>Dans le cadre du financement de votre master, votre employeur peut vous octroyer une dotation volontaire qui viendra compléter votre apport via le CPF.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/>
              <a:t>De plus, l’UCANSS octroie un montant forfaitaire de 2400€ (interbranche)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90D7961F-FE78-4FAB-D6C4-9AA96C761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230188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28A597E-7DB0-0E15-3631-C9986BB75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F2761-8A03-05EF-E368-1F5CD5AA91F1}"/>
              </a:ext>
            </a:extLst>
          </p:cNvPr>
          <p:cNvSpPr/>
          <p:nvPr/>
        </p:nvSpPr>
        <p:spPr>
          <a:xfrm>
            <a:off x="2225470" y="5200618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dirty="0"/>
              <a:t>Dans le cas où la mobilisation de votre CPF + abondement éventuel employeur + abondement UCANSS ne couvrent pas la totalité du montant du master (9200€), le reste à charge vous revient. </a:t>
            </a:r>
          </a:p>
        </p:txBody>
      </p:sp>
    </p:spTree>
    <p:extLst>
      <p:ext uri="{BB962C8B-B14F-4D97-AF65-F5344CB8AC3E}">
        <p14:creationId xmlns:p14="http://schemas.microsoft.com/office/powerpoint/2010/main" val="233255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63BAA-17F9-2177-46F1-214650DF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60" y="5198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Création compte CPF</a:t>
            </a:r>
            <a:br>
              <a:rPr lang="fr-FR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A03E0-D818-BD6D-A4A2-147855AF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21" y="13418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 créer son compte CPF ?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activer son compte CPF , il faut avant toute chose créer son </a:t>
            </a:r>
            <a:r>
              <a:rPr lang="fr-FR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identité numérique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https://franceconnect.gouv.fr/france-identite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Ensuite vous pouvez activer votre compte CPF en suivant le lien suivant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https://www.moncompteformation.gouv.fr/espace-prive/html/#/formation/recherche/19421879800016_MasterMSOPS/19421879800016_Master_MS</a:t>
            </a:r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fr-FR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8C6DE-D5FF-63D0-D04D-1318FE29A31F}"/>
              </a:ext>
            </a:extLst>
          </p:cNvPr>
          <p:cNvSpPr/>
          <p:nvPr/>
        </p:nvSpPr>
        <p:spPr>
          <a:xfrm>
            <a:off x="2011545" y="4011008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/>
          </a:p>
        </p:txBody>
      </p:sp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A13981B4-D130-65EF-A9DD-E7215DA5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pic>
        <p:nvPicPr>
          <p:cNvPr id="7" name="Image 6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A3F09DDB-A11F-B7B3-389F-704E5436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01602" y="134319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4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EF270-06E9-1BFA-CF5C-79D952A9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VAPP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A83AEA-EDDD-37E0-0B15-E056C776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168"/>
            <a:ext cx="10515600" cy="4351338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2400" b="1" dirty="0"/>
              <a:t>VAPP : de quoi parle-t-on?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VAPP permet d’intégrer une formation diplômante en l’absence du niveau ou des diplômes requis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En cas de doute, merci de prendre contact avec nous. </a:t>
            </a:r>
          </a:p>
          <a:p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A8D017B8-DA3C-247A-70A9-5683A502C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7A3023A2-7212-45A9-19F6-9193D125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E00CAC-07F9-B3FA-47F5-B45BF1F62F8E}"/>
              </a:ext>
            </a:extLst>
          </p:cNvPr>
          <p:cNvSpPr/>
          <p:nvPr/>
        </p:nvSpPr>
        <p:spPr>
          <a:xfrm>
            <a:off x="2017021" y="4524430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sz="2000" b="1" dirty="0"/>
              <a:t>Pour intégrer le master vous devez être titulaire du Bac</a:t>
            </a:r>
          </a:p>
          <a:p>
            <a:pPr lvl="1"/>
            <a:r>
              <a:rPr lang="fr-FR" dirty="0"/>
              <a:t>De niveau bac à Bac + 3 = VAPP obligatoire (joindre les diplômes)</a:t>
            </a:r>
          </a:p>
          <a:p>
            <a:pPr lvl="1"/>
            <a:r>
              <a:rPr lang="fr-FR" dirty="0"/>
              <a:t>Bac+4 ou plus = pas besoin de VAPP (joindre les diplômes)</a:t>
            </a:r>
          </a:p>
        </p:txBody>
      </p:sp>
    </p:spTree>
    <p:extLst>
      <p:ext uri="{BB962C8B-B14F-4D97-AF65-F5344CB8AC3E}">
        <p14:creationId xmlns:p14="http://schemas.microsoft.com/office/powerpoint/2010/main" val="113849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DED9-3A95-0AEA-84F7-73716631F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23CDB-7F09-4D06-54A0-CE2B5DEB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0" y="63975"/>
            <a:ext cx="10515600" cy="1325563"/>
          </a:xfrm>
        </p:spPr>
        <p:txBody>
          <a:bodyPr/>
          <a:lstStyle/>
          <a:p>
            <a:r>
              <a:rPr lang="fr-FR" dirty="0"/>
              <a:t>  </a:t>
            </a:r>
            <a:r>
              <a:rPr lang="fr-FR" sz="4000" b="1" dirty="0"/>
              <a:t>Autorisation absence employeur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50E91-6012-6322-6B30-E10B29BF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30" y="13109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Est ce que je dois être présent à l’ensemble des regroupements </a:t>
            </a:r>
            <a:r>
              <a:rPr lang="fr-FR" dirty="0"/>
              <a:t>? </a:t>
            </a:r>
          </a:p>
          <a:p>
            <a:pPr lvl="1"/>
            <a:r>
              <a:rPr lang="fr-FR" sz="2000" dirty="0"/>
              <a:t>Votre présence est </a:t>
            </a:r>
            <a:r>
              <a:rPr lang="fr-FR" sz="2000" u="sng" dirty="0"/>
              <a:t>obligatoire</a:t>
            </a:r>
            <a:r>
              <a:rPr lang="fr-FR" sz="2000" dirty="0"/>
              <a:t> lors de chaque regroupement </a:t>
            </a:r>
          </a:p>
          <a:p>
            <a:pPr lvl="1"/>
            <a:r>
              <a:rPr lang="fr-FR" sz="2000" dirty="0"/>
              <a:t>Que ce soit en distanciel ou en présentiel </a:t>
            </a:r>
          </a:p>
          <a:p>
            <a:pPr marL="457200" lvl="1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Votre employeur </a:t>
            </a:r>
            <a:r>
              <a:rPr lang="fr-FR" sz="2000" b="1" dirty="0"/>
              <a:t>s’engage </a:t>
            </a:r>
            <a:r>
              <a:rPr lang="fr-FR" sz="2000" dirty="0"/>
              <a:t>à vous rendre disponible  pour l’ensemble des temps de regroupement prévus tout au long de l’année</a:t>
            </a:r>
          </a:p>
          <a:p>
            <a:pPr marL="0" indent="0">
              <a:buNone/>
            </a:pPr>
            <a:r>
              <a:rPr lang="fr-FR" sz="2000" dirty="0"/>
              <a:t>Vous vous </a:t>
            </a:r>
            <a:r>
              <a:rPr lang="fr-FR" sz="2000" b="1" dirty="0"/>
              <a:t>engagez </a:t>
            </a:r>
            <a:r>
              <a:rPr lang="fr-FR" sz="2000" dirty="0"/>
              <a:t>à être présent à l’ensemble des regroupements (en présentiel, distanciel)</a:t>
            </a:r>
          </a:p>
          <a:p>
            <a:pPr marL="0" indent="0">
              <a:buNone/>
            </a:pPr>
            <a:r>
              <a:rPr lang="fr-FR" sz="2000" dirty="0"/>
              <a:t>Ainsi qu’aux temps de présentation des travaux (en distanciel)</a:t>
            </a:r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7E833D2-96D7-9246-B7B7-B709E75ED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BA8C060F-867F-8797-55FB-6C73D405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25A0FF-1548-0C76-ED71-A7ADDF084A58}"/>
              </a:ext>
            </a:extLst>
          </p:cNvPr>
          <p:cNvSpPr/>
          <p:nvPr/>
        </p:nvSpPr>
        <p:spPr>
          <a:xfrm>
            <a:off x="1945838" y="4686473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Présentation des travaux de groupe en janvier puis avril/ mai via TEAMS entre 18h00 et 20h00  </a:t>
            </a:r>
          </a:p>
        </p:txBody>
      </p:sp>
    </p:spTree>
    <p:extLst>
      <p:ext uri="{BB962C8B-B14F-4D97-AF65-F5344CB8AC3E}">
        <p14:creationId xmlns:p14="http://schemas.microsoft.com/office/powerpoint/2010/main" val="2859430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9515E-9F30-2FB0-5D1D-23637A9F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023"/>
            <a:ext cx="10515600" cy="1325563"/>
          </a:xfrm>
        </p:spPr>
        <p:txBody>
          <a:bodyPr/>
          <a:lstStyle/>
          <a:p>
            <a:br>
              <a:rPr lang="fr-FR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5A2C5-D90A-7395-D7D2-4CE0F38EE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856" y="18694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Des attestations de présence sont-elles transmises à mon organisme? </a:t>
            </a:r>
          </a:p>
          <a:p>
            <a:r>
              <a:rPr lang="fr-FR" sz="2200" dirty="0"/>
              <a:t>L’émargement est obligatoire pour chaque journée de regroupement (en distanciel et présentiel )</a:t>
            </a:r>
          </a:p>
          <a:p>
            <a:r>
              <a:rPr lang="fr-FR" sz="2200" dirty="0"/>
              <a:t>Les attestations de présence sont transmises par mail à l’issue de chaque temps d’enseignement à votre organisme</a:t>
            </a:r>
          </a:p>
          <a:p>
            <a:r>
              <a:rPr lang="fr-FR" sz="2200" dirty="0"/>
              <a:t>Lors des épreuves de travaux de groupe, il vous faut aussi émarger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047F67D8-C694-EA59-22B2-D8123424E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7BB13C98-C01D-BFEA-7840-C36F1E5CA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F9AD1-F7D6-4579-342A-D58507582907}"/>
              </a:ext>
            </a:extLst>
          </p:cNvPr>
          <p:cNvSpPr txBox="1"/>
          <p:nvPr/>
        </p:nvSpPr>
        <p:spPr>
          <a:xfrm>
            <a:off x="1111702" y="445984"/>
            <a:ext cx="8727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Attestation de présence</a:t>
            </a:r>
            <a:endParaRPr lang="fr-FR" sz="4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460BA-353B-6435-2EB4-9DFAEB541B99}"/>
              </a:ext>
            </a:extLst>
          </p:cNvPr>
          <p:cNvSpPr/>
          <p:nvPr/>
        </p:nvSpPr>
        <p:spPr>
          <a:xfrm>
            <a:off x="1940364" y="4759694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Voir slide précédente pour calendrier des travaux de groupe</a:t>
            </a:r>
          </a:p>
        </p:txBody>
      </p:sp>
    </p:spTree>
    <p:extLst>
      <p:ext uri="{BB962C8B-B14F-4D97-AF65-F5344CB8AC3E}">
        <p14:creationId xmlns:p14="http://schemas.microsoft.com/office/powerpoint/2010/main" val="57336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E5EDC-A4D6-DF0E-F63F-4AC83780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26"/>
            <a:ext cx="10515600" cy="1325563"/>
          </a:xfrm>
        </p:spPr>
        <p:txBody>
          <a:bodyPr/>
          <a:lstStyle/>
          <a:p>
            <a:r>
              <a:rPr lang="fr-FR" dirty="0"/>
              <a:t>  </a:t>
            </a:r>
            <a:r>
              <a:rPr lang="fr-FR" b="1" dirty="0"/>
              <a:t>Facturation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8B629-6F61-9FE4-CA3C-243D2D78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95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Quel est le process de facturation?</a:t>
            </a:r>
          </a:p>
          <a:p>
            <a:r>
              <a:rPr lang="fr-FR" sz="2400" b="1" dirty="0"/>
              <a:t> </a:t>
            </a:r>
            <a:r>
              <a:rPr lang="fr-FR" sz="2000" dirty="0"/>
              <a:t>La facturation a lieu à l’issue du master (après soutenance)</a:t>
            </a:r>
          </a:p>
          <a:p>
            <a:r>
              <a:rPr lang="fr-FR" sz="2000" dirty="0"/>
              <a:t>Une seule facture sera émise en fin de formation </a:t>
            </a:r>
          </a:p>
          <a:p>
            <a:pPr marL="0" indent="0">
              <a:buNone/>
            </a:pPr>
            <a:r>
              <a:rPr lang="fr-FR" sz="2000" u="sng" dirty="0"/>
              <a:t>Concernant les stagiaires ayant optés pour financement via le PDC* </a:t>
            </a:r>
            <a:r>
              <a:rPr lang="fr-FR" sz="2000" dirty="0"/>
              <a:t>: </a:t>
            </a:r>
          </a:p>
          <a:p>
            <a:r>
              <a:rPr lang="fr-FR" sz="2000" dirty="0"/>
              <a:t>Une facture reprenant le reste à charge de l’employeur (montant hors plan conventionnel et hors plan complémentaire) sera émise</a:t>
            </a:r>
          </a:p>
          <a:p>
            <a:pPr marL="0" indent="0">
              <a:buNone/>
            </a:pPr>
            <a:r>
              <a:rPr lang="fr-FR" sz="2000" u="sng" dirty="0"/>
              <a:t>Concernant les stagiaires ayant mobilisés leur CPF :</a:t>
            </a:r>
          </a:p>
          <a:p>
            <a:r>
              <a:rPr lang="fr-FR" sz="2000" dirty="0"/>
              <a:t>Pas de facture émise. La Caisse des dépôts et consignation gère </a:t>
            </a:r>
            <a:r>
              <a:rPr lang="fr-FR" sz="2000" dirty="0" err="1"/>
              <a:t>endirect</a:t>
            </a:r>
            <a:r>
              <a:rPr lang="fr-FR" sz="2000" dirty="0"/>
              <a:t> via la plateforme « Mon compte formation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33F79DE7-ED82-7ABF-7BE2-2ED8CA8FF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4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CCC5F6CA-57BF-5DE2-F420-843CD5C4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BE6CB8-83D8-B0C3-C56D-86C618F0842C}"/>
              </a:ext>
            </a:extLst>
          </p:cNvPr>
          <p:cNvSpPr/>
          <p:nvPr/>
        </p:nvSpPr>
        <p:spPr>
          <a:xfrm>
            <a:off x="1984168" y="4969211"/>
            <a:ext cx="8063281" cy="1426114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u="sng" dirty="0"/>
          </a:p>
          <a:p>
            <a:r>
              <a:rPr lang="fr-FR" u="sng" dirty="0"/>
              <a:t>PDC*</a:t>
            </a:r>
            <a:r>
              <a:rPr lang="fr-FR" dirty="0"/>
              <a:t> : Plan de développement des compétences</a:t>
            </a:r>
          </a:p>
          <a:p>
            <a:r>
              <a:rPr lang="fr-FR" u="sng" dirty="0"/>
              <a:t>Le plan conventionnel </a:t>
            </a:r>
            <a:r>
              <a:rPr lang="fr-FR" dirty="0"/>
              <a:t>des </a:t>
            </a:r>
            <a:r>
              <a:rPr lang="fr-FR" b="1" dirty="0"/>
              <a:t>organismes du régime général </a:t>
            </a:r>
            <a:r>
              <a:rPr lang="fr-FR" dirty="0"/>
              <a:t>s’élève à </a:t>
            </a:r>
            <a:r>
              <a:rPr lang="fr-FR" b="1" dirty="0"/>
              <a:t>2400€</a:t>
            </a:r>
          </a:p>
          <a:p>
            <a:r>
              <a:rPr lang="fr-FR" u="sng" dirty="0"/>
              <a:t>Le plan complémentaire </a:t>
            </a:r>
            <a:r>
              <a:rPr lang="fr-FR" dirty="0"/>
              <a:t>pour </a:t>
            </a:r>
            <a:r>
              <a:rPr lang="fr-FR" b="1" dirty="0"/>
              <a:t>les organismes de la branche maladie </a:t>
            </a:r>
            <a:r>
              <a:rPr lang="fr-FR" dirty="0"/>
              <a:t>s’élève à </a:t>
            </a:r>
            <a:r>
              <a:rPr lang="fr-FR" b="1" dirty="0"/>
              <a:t>1500€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59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1E6F2-5F1E-A21D-FE60-6EFF2B68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19" y="913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/>
              <a:t>Attestation de fin de formation et remise des diplômes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70B72C-6265-6CEA-B585-7D36C4B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69" y="18247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Quand est-ce que je reçois mon diplôme ?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sz="2000" dirty="0"/>
              <a:t>Cela se fait en deux temps distincts </a:t>
            </a:r>
            <a:r>
              <a:rPr lang="fr-FR" dirty="0"/>
              <a:t>: </a:t>
            </a:r>
          </a:p>
          <a:p>
            <a:r>
              <a:rPr lang="fr-FR" sz="2000" b="1" dirty="0"/>
              <a:t>Une attestation de réussite </a:t>
            </a:r>
            <a:r>
              <a:rPr lang="fr-FR" sz="2000" dirty="0"/>
              <a:t>vous sera remise en mains propres par le responsable de la mention Master MSOPS de l’université, le jour de la rencontre inter-promo, qui se déroule lors du séminaire de rentrée de la nouvelle promo fin novembre. </a:t>
            </a:r>
          </a:p>
          <a:p>
            <a:r>
              <a:rPr lang="fr-FR" sz="2000" dirty="0"/>
              <a:t>Vous recevrez par courrier courant mars votre diplôme officiel. </a:t>
            </a:r>
          </a:p>
          <a:p>
            <a:r>
              <a:rPr lang="fr-FR" sz="2000" dirty="0"/>
              <a:t>Il est adressé directement par les services de l’université.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22F43A0F-068C-1AC6-A32A-5E797E66D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3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EE5D52D9-EA41-DB6F-AF64-0A780C885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C88848-0396-12B2-F4A9-4E8DA8AE60E5}"/>
              </a:ext>
            </a:extLst>
          </p:cNvPr>
          <p:cNvSpPr/>
          <p:nvPr/>
        </p:nvSpPr>
        <p:spPr>
          <a:xfrm>
            <a:off x="1858233" y="4872937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Votre présence est obligatoire lors du 1</a:t>
            </a:r>
            <a:r>
              <a:rPr lang="fr-FR" baseline="30000" dirty="0"/>
              <a:t>er</a:t>
            </a:r>
            <a:r>
              <a:rPr lang="fr-FR" dirty="0"/>
              <a:t> jour de séminaire de rentrée à partir de 17h) </a:t>
            </a:r>
          </a:p>
          <a:p>
            <a:r>
              <a:rPr lang="fr-FR" dirty="0"/>
              <a:t>&gt; Temps d’échange inter promo et remise attestation de réussite</a:t>
            </a:r>
          </a:p>
        </p:txBody>
      </p:sp>
    </p:spTree>
    <p:extLst>
      <p:ext uri="{BB962C8B-B14F-4D97-AF65-F5344CB8AC3E}">
        <p14:creationId xmlns:p14="http://schemas.microsoft.com/office/powerpoint/2010/main" val="341699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1CD4F-428D-8970-C5DF-04A9F54A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802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Dépôt de candidature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 validation candidature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Annonce candidats admis et non admis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Regroupement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officielle plan financement RH  et Stagiaires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Résidentiel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1F0EBA-F3C0-AE78-4824-06E61DE33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802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.     Process financement 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CPF* / identité numérique</a:t>
            </a: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Abondement employeur / UCANSS</a:t>
            </a:r>
            <a:endParaRPr lang="fr-FR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VAPP*</a:t>
            </a:r>
            <a:endParaRPr lang="fr-FR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     Autorisation employeur absence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organsime</a:t>
            </a:r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.     Facturation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.    Attestation présence / attestation de fin de       formation / Diplôme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.   Contacts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52C05AC-9228-94A0-E3B2-44D8C2E5F1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458997"/>
            <a:ext cx="105156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Sommaire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527AB3CD-EF51-5F19-12CF-35A82541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957758" y="473024"/>
            <a:ext cx="645458" cy="6774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8F01EC-A3D7-D352-4772-79C2AD242E7E}"/>
              </a:ext>
            </a:extLst>
          </p:cNvPr>
          <p:cNvSpPr/>
          <p:nvPr/>
        </p:nvSpPr>
        <p:spPr>
          <a:xfrm>
            <a:off x="2067560" y="5611807"/>
            <a:ext cx="7686039" cy="970280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CPF : Compte Professionnel de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VAPP : Validation des acquis personnels et professionnels</a:t>
            </a:r>
          </a:p>
        </p:txBody>
      </p:sp>
      <p:pic>
        <p:nvPicPr>
          <p:cNvPr id="8" name="Image 7" descr="Une image contenant texte, Police, carte de visite, logo&#10;&#10;Le contenu généré par l’IA peut être incorrect.">
            <a:extLst>
              <a:ext uri="{FF2B5EF4-FFF2-40B4-BE49-F238E27FC236}">
                <a16:creationId xmlns:a16="http://schemas.microsoft.com/office/drawing/2014/main" id="{698B7795-D2E9-11BD-5BEA-98E6D0254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81" y="428738"/>
            <a:ext cx="1262561" cy="6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F31FE-36DA-4357-4EDE-093D47D3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  <a:r>
              <a:rPr lang="fr-FR" b="1" dirty="0"/>
              <a:t>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7C0F2-E5E4-2F5D-AD02-27D2F539D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90" y="14891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200" b="1" dirty="0"/>
              <a:t>Pour toutes questions n’hésitez pas à nous contacter </a:t>
            </a:r>
            <a:r>
              <a:rPr lang="fr-FR" sz="2200" dirty="0"/>
              <a:t>: </a:t>
            </a:r>
          </a:p>
          <a:p>
            <a:r>
              <a:rPr lang="fr-FR" sz="2200" dirty="0"/>
              <a:t>Virginie LAMY: </a:t>
            </a:r>
            <a:r>
              <a:rPr lang="fr-FR" sz="2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vlamy@en3s.fr</a:t>
            </a:r>
            <a:endParaRPr lang="fr-FR" sz="2200" dirty="0">
              <a:solidFill>
                <a:schemeClr val="accent1"/>
              </a:solidFill>
            </a:endParaRPr>
          </a:p>
          <a:p>
            <a:r>
              <a:rPr lang="fr-FR" sz="2200" dirty="0"/>
              <a:t>Hayat AIT OUBOU : </a:t>
            </a:r>
            <a:r>
              <a:rPr lang="fr-FR" sz="2200" u="sng" dirty="0">
                <a:solidFill>
                  <a:schemeClr val="accent1"/>
                </a:solidFill>
              </a:rPr>
              <a:t>HAITOUBOU@en3s.fr</a:t>
            </a:r>
            <a:r>
              <a:rPr lang="fr-FR" sz="2200" u="sng" dirty="0">
                <a:solidFill>
                  <a:srgbClr val="FFFFFF"/>
                </a:solidFill>
              </a:rPr>
              <a:t>@en3s.fr</a:t>
            </a:r>
          </a:p>
          <a:p>
            <a:pPr marL="0" indent="0">
              <a:buNone/>
            </a:pPr>
            <a:r>
              <a:rPr lang="fr-FR" sz="2200" b="1" dirty="0"/>
              <a:t>Lieux de regroupements en présentiel : </a:t>
            </a:r>
          </a:p>
          <a:p>
            <a:r>
              <a:rPr lang="fr-FR" sz="2200" u="sng" dirty="0"/>
              <a:t>Janvier</a:t>
            </a:r>
            <a:r>
              <a:rPr lang="fr-FR" sz="2200" dirty="0"/>
              <a:t> : EN3S 27, Rue des Docteurs Charcot 42000 Saint Etienne</a:t>
            </a:r>
          </a:p>
          <a:p>
            <a:r>
              <a:rPr lang="fr-FR" sz="2200" u="sng" dirty="0"/>
              <a:t>Mars, avril et juin </a:t>
            </a:r>
            <a:r>
              <a:rPr lang="fr-FR" sz="2200" dirty="0"/>
              <a:t>: EN3S 53 bis, Rue de Boussingault 75013 Paris 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F1DE1537-2ED1-1156-CD02-C79933B7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392461" y="473023"/>
            <a:ext cx="645458" cy="677409"/>
          </a:xfrm>
          <a:prstGeom prst="rect">
            <a:avLst/>
          </a:prstGeom>
        </p:spPr>
      </p:pic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685D9FD-78BC-D890-41B4-BC9DF73F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92742" y="134319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C28FFC-B95D-026D-9BAD-840B118279CD}"/>
              </a:ext>
            </a:extLst>
          </p:cNvPr>
          <p:cNvSpPr/>
          <p:nvPr/>
        </p:nvSpPr>
        <p:spPr>
          <a:xfrm>
            <a:off x="1798003" y="4399765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Pour le bon déroulement des cours et épreuves en distanciel, une connexion TEAMS sera nécessaire</a:t>
            </a:r>
          </a:p>
        </p:txBody>
      </p:sp>
    </p:spTree>
    <p:extLst>
      <p:ext uri="{BB962C8B-B14F-4D97-AF65-F5344CB8AC3E}">
        <p14:creationId xmlns:p14="http://schemas.microsoft.com/office/powerpoint/2010/main" val="995173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B552336C-851C-2D53-A691-2F25BDD7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4" b="61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923C6D-696E-4109-6BD9-6CBE90499703}"/>
              </a:ext>
            </a:extLst>
          </p:cNvPr>
          <p:cNvSpPr txBox="1"/>
          <p:nvPr/>
        </p:nvSpPr>
        <p:spPr>
          <a:xfrm>
            <a:off x="2127623" y="2274838"/>
            <a:ext cx="79367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</a:t>
            </a:r>
          </a:p>
          <a:p>
            <a:pPr algn="ctr"/>
            <a:r>
              <a:rPr lang="fr-FR" sz="72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votre attention</a:t>
            </a:r>
            <a:endParaRPr lang="fr-FR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7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7FC9E-E9DE-825D-3009-CF12366E1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0DBF43-7F0D-6A78-E3A1-184E800414F8}"/>
              </a:ext>
            </a:extLst>
          </p:cNvPr>
          <p:cNvSpPr/>
          <p:nvPr/>
        </p:nvSpPr>
        <p:spPr>
          <a:xfrm>
            <a:off x="239061" y="236982"/>
            <a:ext cx="11713880" cy="6420805"/>
          </a:xfrm>
          <a:prstGeom prst="rect">
            <a:avLst/>
          </a:prstGeom>
          <a:noFill/>
          <a:ln w="38100">
            <a:solidFill>
              <a:srgbClr val="11B2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F03460-B40F-E94B-2332-D9063613DE69}"/>
              </a:ext>
            </a:extLst>
          </p:cNvPr>
          <p:cNvSpPr/>
          <p:nvPr/>
        </p:nvSpPr>
        <p:spPr>
          <a:xfrm>
            <a:off x="1526090" y="4722059"/>
            <a:ext cx="8313869" cy="128613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dossiers doivent être complets et déposés en dématérialisés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attention particulière est portée à la qualité de rédaction de votre dossier</a:t>
            </a:r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2AB6E71F-1F44-519D-782F-59BE46BF0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073972" y="697177"/>
            <a:ext cx="645458" cy="67740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C79781-3F14-4B41-F2EE-24B60580EBF8}"/>
              </a:ext>
            </a:extLst>
          </p:cNvPr>
          <p:cNvSpPr txBox="1"/>
          <p:nvPr/>
        </p:nvSpPr>
        <p:spPr>
          <a:xfrm>
            <a:off x="1861071" y="614076"/>
            <a:ext cx="7643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latin typeface="Calibri" panose="020F0502020204030204" pitchFamily="34" charset="0"/>
                <a:cs typeface="Calibri" panose="020F0502020204030204" pitchFamily="34" charset="0"/>
              </a:rPr>
              <a:t>Dépôt de candidature</a:t>
            </a:r>
            <a:endParaRPr lang="fr-F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505A26-19B7-7C6F-4692-6A4EA9F70CEA}"/>
              </a:ext>
            </a:extLst>
          </p:cNvPr>
          <p:cNvSpPr txBox="1"/>
          <p:nvPr/>
        </p:nvSpPr>
        <p:spPr>
          <a:xfrm>
            <a:off x="915342" y="1978562"/>
            <a:ext cx="68848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partir de quand peut-on déposer son dossier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* ? </a:t>
            </a:r>
          </a:p>
          <a:p>
            <a:pPr algn="just"/>
            <a:endParaRPr lang="fr-F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Ouverture des candidatures le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01 avril de l’année en cours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Cloture des candidatures : le </a:t>
            </a:r>
            <a:r>
              <a:rPr lang="fr-FR" sz="2200" b="1" dirty="0">
                <a:latin typeface="Calibri" panose="020F0502020204030204" pitchFamily="34" charset="0"/>
                <a:cs typeface="Calibri" panose="020F0502020204030204" pitchFamily="34" charset="0"/>
              </a:rPr>
              <a:t>25 juin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de l’année en cours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Lien </a:t>
            </a:r>
            <a:r>
              <a:rPr lang="fr-FR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https://enc.en3s.fr/inscriptionMasterDroitSocial/1868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D3670FB-DEC4-E753-8AC2-10E2A820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957758" y="473024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C80F5-F0F9-7898-FEC8-1234520B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FR" sz="5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Webinaire</a:t>
            </a:r>
            <a:r>
              <a:rPr lang="fr-FR" sz="5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FR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D68A76-0D55-316E-FC56-1005DFC0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400" dirty="0"/>
              <a:t>Ce webinaire vous donnera accès à une présentation du master MSOPS de la part des différents acteurs qui l’anime (université, EN3S, tuteur, Ucanss…)ainsi qu’à des témoignages de stagiaires actuellement en formation ou diplômés.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AEF20153-258F-E21A-DDBF-169985092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838200" y="538144"/>
            <a:ext cx="645458" cy="677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2F788A-4473-E01E-4A8F-92D85910C193}"/>
              </a:ext>
            </a:extLst>
          </p:cNvPr>
          <p:cNvSpPr/>
          <p:nvPr/>
        </p:nvSpPr>
        <p:spPr>
          <a:xfrm>
            <a:off x="1527585" y="5282726"/>
            <a:ext cx="8313869" cy="128613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https://www.youtube.com/watch?v=FSE-DK5hsK0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D42BCB-719F-90FF-3F96-93C94E133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3186189"/>
            <a:ext cx="2804160" cy="1844412"/>
          </a:xfrm>
          <a:prstGeom prst="rect">
            <a:avLst/>
          </a:prstGeom>
        </p:spPr>
      </p:pic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CDCFD765-0AF5-3FFF-B9BF-524DE3DA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660046" y="365125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6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053DB-EB7E-5666-B2CF-39F7E0D7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2" y="319405"/>
            <a:ext cx="10515600" cy="1325563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r-FR" sz="4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validation des candidatures</a:t>
            </a:r>
            <a:b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C8FF8C-8EDB-5F2D-6BC5-77CFF06C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88" y="1451199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b="1" dirty="0"/>
              <a:t>Comment sont sélectionnés les dossiers d’admission </a:t>
            </a:r>
            <a:r>
              <a:rPr lang="fr-FR" sz="2400" dirty="0"/>
              <a:t>? </a:t>
            </a: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600" dirty="0"/>
              <a:t>Une commission pluri partenariale* se réunie chaque année en juillet afin de sélectionner les candidats qui seront retenus pour la nouvelle promotion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3100" b="1" dirty="0"/>
              <a:t>Qui compose la commission de sélection des dossiers </a:t>
            </a:r>
            <a:r>
              <a:rPr lang="fr-FR" sz="3600" b="1" dirty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u="sng" dirty="0"/>
              <a:t>Cette commission de jury est composée de 4 personnes 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endParaRPr lang="fr-FR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Directrice de la formation professionnelle de l’UCANSS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Cheffe de projets de la formation professionnelle de l’UCANSS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Directeur de la formation continue de l’EN3S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Responsable de projets de la formation continue de l’EN3S en charge du pilotage et suivi du master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/>
              <a:t>Université de Versailles Saint Quentin en Yvelines pour la validation des VAPP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3100" b="1" dirty="0"/>
              <a:t>A quelle date sont annoncés les résultats </a:t>
            </a:r>
            <a:r>
              <a:rPr lang="fr-FR" sz="2600" dirty="0"/>
              <a:t>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EN3S communique les résultats par mail à partir du </a:t>
            </a:r>
            <a:r>
              <a:rPr lang="fr-FR" b="1" dirty="0"/>
              <a:t>21 juillet </a:t>
            </a:r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BFD84AC7-8BC2-3AC4-F6AB-1AA02860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84480" y="482264"/>
            <a:ext cx="645458" cy="677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DFA487-5446-8C3A-BAD3-63B54E6C1905}"/>
              </a:ext>
            </a:extLst>
          </p:cNvPr>
          <p:cNvSpPr/>
          <p:nvPr/>
        </p:nvSpPr>
        <p:spPr>
          <a:xfrm>
            <a:off x="1603785" y="5802537"/>
            <a:ext cx="7423375" cy="831943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* UCANSS et EN3S</a:t>
            </a:r>
          </a:p>
        </p:txBody>
      </p:sp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4AC65C19-8270-3389-0457-7674FA5C8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76265" y="280551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F0654-74CA-28CB-F43F-BD39F8F6C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82" y="62011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b="1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7A347E-1314-2BF8-DA0D-397813A6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38" y="103148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Quelle est a temporalité </a:t>
            </a:r>
            <a:r>
              <a:rPr lang="fr-FR" sz="2000" b="1" dirty="0"/>
              <a:t>du</a:t>
            </a:r>
            <a:r>
              <a:rPr lang="fr-FR" sz="2400" b="1" dirty="0"/>
              <a:t> master </a:t>
            </a:r>
            <a:r>
              <a:rPr lang="fr-FR" sz="2400" dirty="0"/>
              <a:t>? </a:t>
            </a:r>
          </a:p>
          <a:p>
            <a:pPr marL="0" indent="0">
              <a:buNone/>
            </a:pPr>
            <a:r>
              <a:rPr lang="fr-FR" sz="2000" dirty="0"/>
              <a:t>Le </a:t>
            </a:r>
            <a:r>
              <a:rPr lang="fr-FR" sz="2400" dirty="0"/>
              <a:t>master s’étend sur une durée </a:t>
            </a:r>
            <a:r>
              <a:rPr lang="fr-FR" sz="2400" b="1" u="sng" dirty="0"/>
              <a:t>de 11 mois</a:t>
            </a:r>
            <a:r>
              <a:rPr lang="fr-FR" sz="2400" dirty="0"/>
              <a:t>*</a:t>
            </a:r>
          </a:p>
          <a:p>
            <a:pPr marL="0" indent="0">
              <a:buNone/>
            </a:pPr>
            <a:r>
              <a:rPr lang="fr-FR" sz="2400" dirty="0"/>
              <a:t>           </a:t>
            </a:r>
            <a:r>
              <a:rPr lang="fr-FR" sz="2400" u="sng" dirty="0"/>
              <a:t>Calendrier</a:t>
            </a:r>
          </a:p>
          <a:p>
            <a:pPr lvl="2"/>
            <a:r>
              <a:rPr lang="fr-FR" sz="2400" dirty="0"/>
              <a:t>Séminaire de rentrée : </a:t>
            </a:r>
            <a:r>
              <a:rPr lang="fr-FR" sz="2400" b="1" dirty="0"/>
              <a:t>24 et 25 novembre </a:t>
            </a:r>
            <a:r>
              <a:rPr lang="fr-FR" sz="2400" dirty="0"/>
              <a:t>(EN3S, Paris) en présentiel</a:t>
            </a:r>
          </a:p>
          <a:p>
            <a:pPr lvl="2"/>
            <a:r>
              <a:rPr lang="fr-FR" dirty="0"/>
              <a:t>Courant</a:t>
            </a:r>
            <a:r>
              <a:rPr lang="fr-FR" sz="2400" dirty="0"/>
              <a:t> décembre COOC Comprendre la protection sociale en autonomie à distance </a:t>
            </a:r>
          </a:p>
          <a:p>
            <a:pPr lvl="2"/>
            <a:r>
              <a:rPr lang="fr-FR" sz="240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regroupement: début janvier (EN3S, Saint Etienne) en présentiel </a:t>
            </a:r>
          </a:p>
          <a:p>
            <a:pPr lvl="3"/>
            <a:r>
              <a:rPr lang="fr-FR" sz="2000" dirty="0"/>
              <a:t>Coaching en distanciel (1h avec une coach certifiée)</a:t>
            </a:r>
          </a:p>
          <a:p>
            <a:pPr lvl="2"/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regroupement FOAD* 3 demi-journées (fin janvier / début février) en distanciel</a:t>
            </a:r>
          </a:p>
          <a:p>
            <a:pPr lvl="2"/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regroupement en mars (EN3S, Paris) en présentiel </a:t>
            </a:r>
          </a:p>
          <a:p>
            <a:pPr lvl="2"/>
            <a:r>
              <a:rPr lang="fr-FR" sz="2400" dirty="0"/>
              <a:t>3</a:t>
            </a:r>
            <a:r>
              <a:rPr lang="fr-FR" sz="2400" baseline="30000" dirty="0"/>
              <a:t>ème</a:t>
            </a:r>
            <a:r>
              <a:rPr lang="fr-FR" sz="2400" dirty="0"/>
              <a:t> regroupement en avril (EN3S, Paris) en présentiel </a:t>
            </a:r>
          </a:p>
          <a:p>
            <a:pPr lvl="2"/>
            <a:r>
              <a:rPr lang="fr-FR" sz="2400" dirty="0"/>
              <a:t>4</a:t>
            </a:r>
            <a:r>
              <a:rPr lang="fr-FR" sz="2400" baseline="30000" dirty="0"/>
              <a:t>ème</a:t>
            </a:r>
            <a:r>
              <a:rPr lang="fr-FR" sz="2400" dirty="0"/>
              <a:t> regroupement en mai ou début juin (EN3S, Paris) en présentiel </a:t>
            </a:r>
          </a:p>
          <a:p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32375C66-6D75-9889-5D5C-79004B5A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84480" y="482264"/>
            <a:ext cx="645458" cy="677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62130E-C318-18AF-037B-A6EDE9CD495E}"/>
              </a:ext>
            </a:extLst>
          </p:cNvPr>
          <p:cNvSpPr/>
          <p:nvPr/>
        </p:nvSpPr>
        <p:spPr>
          <a:xfrm>
            <a:off x="2433092" y="5382818"/>
            <a:ext cx="7325816" cy="1325563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11 mois répartis entre novembre et fin octobre de l’année suivante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FOAD : Formation ouverte à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Présence obligatoire  aux temps de regroupement et présentation des travaux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Les regroupements en présentiel se déroulent du lundi au vendredi</a:t>
            </a:r>
          </a:p>
        </p:txBody>
      </p:sp>
      <p:pic>
        <p:nvPicPr>
          <p:cNvPr id="7" name="Image 6" descr="Une image contenant Rectangle, texte, carré&#10;&#10;Le contenu généré par l’IA peut être incorrect.">
            <a:extLst>
              <a:ext uri="{FF2B5EF4-FFF2-40B4-BE49-F238E27FC236}">
                <a16:creationId xmlns:a16="http://schemas.microsoft.com/office/drawing/2014/main" id="{832C9C82-5B3F-4D2E-EF45-CA6E77CE6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8" y="2169478"/>
            <a:ext cx="473710" cy="473710"/>
          </a:xfrm>
          <a:prstGeom prst="rect">
            <a:avLst/>
          </a:prstGeom>
        </p:spPr>
      </p:pic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1B354838-0184-FB45-5AE4-9DCA3C0B4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160316" y="313536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CE916-57E7-1471-B9EC-6EDBF614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222885"/>
            <a:ext cx="10515600" cy="1325563"/>
          </a:xfrm>
        </p:spPr>
        <p:txBody>
          <a:bodyPr/>
          <a:lstStyle/>
          <a:p>
            <a:r>
              <a:rPr lang="fr-FR" dirty="0"/>
              <a:t>  </a:t>
            </a:r>
            <a:r>
              <a:rPr lang="fr-FR" sz="3600" b="1" dirty="0"/>
              <a:t>Coaching / accompagnement mémoire / tuteur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814FF8-08CA-E37F-F95F-66519009F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704"/>
            <a:ext cx="10515600" cy="4839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De quoi parle-t-on ? </a:t>
            </a:r>
          </a:p>
          <a:p>
            <a:pPr marL="0" indent="0">
              <a:buNone/>
            </a:pPr>
            <a:r>
              <a:rPr lang="fr-FR" sz="2400" dirty="0"/>
              <a:t>Un accompagnement personnalisé est proposé en plus des enseignements.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/>
              <a:t>Entretien de pré positionnement en décembre avec responsable mention master à l’ UVSQ &gt; 1h en distanciel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/>
              <a:t>Accompagnement universitaire pour la rédaction de votre mémoire entre janvier et septembre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/>
              <a:t>Coaching personnalisée avec coach certifiée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/>
              <a:t>Janvier / février en distanciel &gt; 1h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/>
              <a:t>Mars en présentiel &gt; 1h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/>
              <a:t>Avril en présentiel &gt; 1h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1600" dirty="0"/>
              <a:t>Mai/ juin en présentiel &gt; 1h30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dirty="0"/>
              <a:t>Tutorat pour les exposés </a:t>
            </a:r>
          </a:p>
          <a:p>
            <a:pPr marL="457200" lvl="1" indent="0">
              <a:buNone/>
            </a:pP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2000" dirty="0"/>
          </a:p>
        </p:txBody>
      </p:sp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C8C10FA4-48CA-1CE5-31DD-13198389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91142" y="546961"/>
            <a:ext cx="645458" cy="6774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721746-B3DD-83EB-4A05-6F1E33B3A5C3}"/>
              </a:ext>
            </a:extLst>
          </p:cNvPr>
          <p:cNvSpPr/>
          <p:nvPr/>
        </p:nvSpPr>
        <p:spPr>
          <a:xfrm>
            <a:off x="1789728" y="5408296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Les sujets de mémoire sont validés par l’UVSQ</a:t>
            </a:r>
          </a:p>
          <a:p>
            <a:r>
              <a:rPr lang="fr-FR" dirty="0"/>
              <a:t>UVSQ : Université Versailles Saint Quentin en Yvelines</a:t>
            </a:r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C653CA29-BCCD-B90B-C778-F4D26C6C8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0" y="222883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1753D-AA60-A77D-9CEF-861380FA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2400" cy="1001395"/>
          </a:xfrm>
        </p:spPr>
        <p:txBody>
          <a:bodyPr/>
          <a:lstStyle/>
          <a:p>
            <a:r>
              <a:rPr lang="fr-FR" dirty="0"/>
              <a:t>  </a:t>
            </a:r>
            <a:r>
              <a:rPr lang="fr-FR" sz="4000" b="1" dirty="0"/>
              <a:t>Travaux validation Master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99123-E050-7ABF-5D9F-DCD9670C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503979"/>
            <a:ext cx="10632440" cy="4810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Quelles sont les épreuves ? </a:t>
            </a:r>
          </a:p>
          <a:p>
            <a:pPr marL="0" indent="0">
              <a:buNone/>
            </a:pPr>
            <a:r>
              <a:rPr lang="fr-FR" sz="2200" dirty="0"/>
              <a:t>Elles sont au nombre de 4 et se répartissent entre travaux de groupe et travaux 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Janvier en distanciel (18h-19h)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200" dirty="0"/>
              <a:t>Travaux de groupe &gt; 6 groupes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Avril en distanciel (18h-19h30)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sz="2200" dirty="0"/>
              <a:t>Travaux de groupe &gt; accompagnement tuteur &gt; 1 tuteur par groupe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Juin = Dissertations (au nombre de 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Début septembre = Pré soutenance mémoire (en distanciel)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200" dirty="0"/>
              <a:t>Fin octobre = soutenance mémoire (en distanciel)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0" indent="0">
              <a:buNone/>
            </a:pPr>
            <a:endParaRPr lang="fr-FR" sz="2400" dirty="0"/>
          </a:p>
          <a:p>
            <a:pPr lvl="2">
              <a:buFont typeface="Courier New" panose="02070309020205020404" pitchFamily="49" charset="0"/>
              <a:buChar char="o"/>
            </a:pPr>
            <a:endParaRPr lang="fr-FR" sz="1200" dirty="0"/>
          </a:p>
          <a:p>
            <a:pPr marL="914400" lvl="2" indent="0">
              <a:buNone/>
            </a:pPr>
            <a:endParaRPr lang="fr-FR" sz="1200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3A60DF54-8250-0E4D-A21B-E932E161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84480" y="482264"/>
            <a:ext cx="645458" cy="6774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F79F26-3CCD-2A60-8DEA-2CC46E3790C8}"/>
              </a:ext>
            </a:extLst>
          </p:cNvPr>
          <p:cNvSpPr/>
          <p:nvPr/>
        </p:nvSpPr>
        <p:spPr>
          <a:xfrm>
            <a:off x="1741696" y="5354021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Un important investissement en termes de travail personnel et de groupe hors temps de regroupement est nécessaire</a:t>
            </a:r>
          </a:p>
        </p:txBody>
      </p:sp>
      <p:pic>
        <p:nvPicPr>
          <p:cNvPr id="5" name="Image 4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66B0D835-C9FA-8D83-021D-9B406A14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91142" y="275417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2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727AC-EFAB-26CF-65AC-D9EDAE2E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Résidentiel</a:t>
            </a:r>
            <a:br>
              <a:rPr lang="fr-FR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B6899-82DA-72A5-1F6F-1E535C8D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005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Où se loger ?  </a:t>
            </a:r>
          </a:p>
          <a:p>
            <a:pPr marL="0" indent="0">
              <a:buNone/>
            </a:pPr>
            <a:r>
              <a:rPr lang="fr-FR" sz="2400" dirty="0"/>
              <a:t>Pour rappel, les frais d’hébergement sont à la charge des organismes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Pour Paris : </a:t>
            </a:r>
            <a:r>
              <a:rPr lang="fr-FR" dirty="0">
                <a:hlinkClick r:id="rId2"/>
              </a:rPr>
              <a:t>https://en3s.fr/restauration-et-hebergement/</a:t>
            </a:r>
            <a:r>
              <a:rPr lang="fr-FR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dirty="0"/>
              <a:t>Pour Saint Etienne : </a:t>
            </a:r>
            <a:r>
              <a:rPr lang="fr-FR" dirty="0">
                <a:hlinkClick r:id="rId2"/>
              </a:rPr>
              <a:t>https://en3s.fr/restauration-et-hebergement/</a:t>
            </a:r>
            <a:r>
              <a:rPr lang="fr-FR" dirty="0"/>
              <a:t> 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4" name="Image 3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FC4C267C-6319-79B1-D145-FCE341A2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299720" y="406064"/>
            <a:ext cx="645458" cy="677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9632ED-1FE3-01E9-E265-27766343F5EB}"/>
              </a:ext>
            </a:extLst>
          </p:cNvPr>
          <p:cNvSpPr/>
          <p:nvPr/>
        </p:nvSpPr>
        <p:spPr>
          <a:xfrm>
            <a:off x="2119005" y="4221199"/>
            <a:ext cx="7496512" cy="1136296"/>
          </a:xfrm>
          <a:prstGeom prst="rect">
            <a:avLst/>
          </a:prstGeom>
          <a:solidFill>
            <a:srgbClr val="11B2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EN3S 27, Rue des Docteurs Charcot 42000 Saint Etienne</a:t>
            </a:r>
          </a:p>
          <a:p>
            <a:r>
              <a:rPr lang="fr-FR" dirty="0"/>
              <a:t>EN3S 53 bis, Rue de Boussingault 75013 Paris </a:t>
            </a:r>
          </a:p>
        </p:txBody>
      </p:sp>
      <p:pic>
        <p:nvPicPr>
          <p:cNvPr id="6" name="Image 5" descr="Une image contenant Caractère coloré, bleu vert, Graphique, Turquoise&#10;&#10;Le contenu généré par l’IA peut être incorrect.">
            <a:extLst>
              <a:ext uri="{FF2B5EF4-FFF2-40B4-BE49-F238E27FC236}">
                <a16:creationId xmlns:a16="http://schemas.microsoft.com/office/drawing/2014/main" id="{2418A1A0-68F0-4D15-95A3-90A9613FB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611" r="95146" b="91576"/>
          <a:stretch/>
        </p:blipFill>
        <p:spPr>
          <a:xfrm>
            <a:off x="85888" y="175312"/>
            <a:ext cx="645458" cy="6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70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9BD081ED893458A4319D4910BCED0" ma:contentTypeVersion="16" ma:contentTypeDescription="Crée un document." ma:contentTypeScope="" ma:versionID="553d6654424d591410160756a1a1e47b">
  <xsd:schema xmlns:xsd="http://www.w3.org/2001/XMLSchema" xmlns:xs="http://www.w3.org/2001/XMLSchema" xmlns:p="http://schemas.microsoft.com/office/2006/metadata/properties" xmlns:ns2="5b27005f-c13c-48f8-b271-e3b7a9af206d" xmlns:ns3="d1b200ab-63f7-41d3-abc0-2c8f25e4279e" targetNamespace="http://schemas.microsoft.com/office/2006/metadata/properties" ma:root="true" ma:fieldsID="41b6d940e6f7ba090273b8ed5da5f97a" ns2:_="" ns3:_="">
    <xsd:import namespace="5b27005f-c13c-48f8-b271-e3b7a9af206d"/>
    <xsd:import namespace="d1b200ab-63f7-41d3-abc0-2c8f25e42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005f-c13c-48f8-b271-e3b7a9af2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aa4ca8b2-3a53-4187-90f1-680883fd6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200ab-63f7-41d3-abc0-2c8f25e4279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820d44-43d0-4f9b-8752-79ae2d05b7e9}" ma:internalName="TaxCatchAll" ma:showField="CatchAllData" ma:web="d1b200ab-63f7-41d3-abc0-2c8f25e42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b200ab-63f7-41d3-abc0-2c8f25e4279e" xsi:nil="true"/>
    <lcf76f155ced4ddcb4097134ff3c332f xmlns="5b27005f-c13c-48f8-b271-e3b7a9af20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4005C7-23E1-4155-95FC-27156191E392}"/>
</file>

<file path=customXml/itemProps2.xml><?xml version="1.0" encoding="utf-8"?>
<ds:datastoreItem xmlns:ds="http://schemas.openxmlformats.org/officeDocument/2006/customXml" ds:itemID="{6AE77585-F226-4228-AAA6-F8717892CDFA}"/>
</file>

<file path=customXml/itemProps3.xml><?xml version="1.0" encoding="utf-8"?>
<ds:datastoreItem xmlns:ds="http://schemas.openxmlformats.org/officeDocument/2006/customXml" ds:itemID="{8A14AEAA-F4A1-429D-8BDC-10B586D29823}"/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1793</Words>
  <Application>Microsoft Office PowerPoint</Application>
  <PresentationFormat>Grand écran</PresentationFormat>
  <Paragraphs>201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Calibri Light</vt:lpstr>
      <vt:lpstr>Courier New</vt:lpstr>
      <vt:lpstr>Thème Office</vt:lpstr>
      <vt:lpstr>Présentation PowerPoint</vt:lpstr>
      <vt:lpstr>      Sommaire</vt:lpstr>
      <vt:lpstr>Présentation PowerPoint</vt:lpstr>
      <vt:lpstr>               Webinaire  </vt:lpstr>
      <vt:lpstr>                        Process validation des candidatures </vt:lpstr>
      <vt:lpstr> Agenda</vt:lpstr>
      <vt:lpstr>  Coaching / accompagnement mémoire / tuteur</vt:lpstr>
      <vt:lpstr>  Travaux validation Master</vt:lpstr>
      <vt:lpstr> Résidentiel </vt:lpstr>
      <vt:lpstr> Communication pré-séminaire de rentrée </vt:lpstr>
      <vt:lpstr>Financement  </vt:lpstr>
      <vt:lpstr> </vt:lpstr>
      <vt:lpstr>  Compte Professionnel de Formation</vt:lpstr>
      <vt:lpstr> Création compte CPF  </vt:lpstr>
      <vt:lpstr>   VAPP</vt:lpstr>
      <vt:lpstr>  Autorisation absence employeur</vt:lpstr>
      <vt:lpstr> </vt:lpstr>
      <vt:lpstr>  Facturation</vt:lpstr>
      <vt:lpstr>Attestation de fin de formation et remise des diplômes</vt:lpstr>
      <vt:lpstr>  Contacts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Antoine AKRICH</dc:creator>
  <cp:lastModifiedBy>Virginie LAMY</cp:lastModifiedBy>
  <cp:revision>4</cp:revision>
  <dcterms:created xsi:type="dcterms:W3CDTF">2025-04-02T07:35:50Z</dcterms:created>
  <dcterms:modified xsi:type="dcterms:W3CDTF">2025-05-22T11:36:38Z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0x0101007799BD081ED893458A4319D4910BCED0</vt:lpwstr>
  </property>
</Properties>
</file>